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88163" cy="100187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48" y="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5"/>
          </a:xfrm>
          <a:prstGeom prst="rect">
            <a:avLst/>
          </a:prstGeom>
        </p:spPr>
        <p:txBody>
          <a:bodyPr vert="horz" lIns="92451" tIns="46226" rIns="92451" bIns="462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675"/>
          </a:xfrm>
          <a:prstGeom prst="rect">
            <a:avLst/>
          </a:prstGeom>
        </p:spPr>
        <p:txBody>
          <a:bodyPr vert="horz" lIns="92451" tIns="46226" rIns="92451" bIns="46226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1" tIns="46226" rIns="92451" bIns="462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2451" tIns="46226" rIns="92451" bIns="462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4"/>
          </a:xfrm>
          <a:prstGeom prst="rect">
            <a:avLst/>
          </a:prstGeom>
        </p:spPr>
        <p:txBody>
          <a:bodyPr vert="horz" lIns="92451" tIns="46226" rIns="92451" bIns="462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0" y="9516040"/>
            <a:ext cx="2984870" cy="502674"/>
          </a:xfrm>
          <a:prstGeom prst="rect">
            <a:avLst/>
          </a:prstGeom>
        </p:spPr>
        <p:txBody>
          <a:bodyPr vert="horz" lIns="92451" tIns="46226" rIns="92451" bIns="46226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" y="0"/>
            <a:ext cx="7809280" cy="109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28600" y="724036"/>
            <a:ext cx="738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千葉県リンチ症候群・</a:t>
            </a:r>
            <a:r>
              <a:rPr lang="en-US" altLang="ja-JP" sz="32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HBOC</a:t>
            </a:r>
            <a:r>
              <a:rPr lang="ja-JP" altLang="en-US" sz="32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対策協議会　　　　　　　　</a:t>
            </a:r>
            <a:endParaRPr lang="en-US" altLang="ja-JP" sz="3200" b="1" dirty="0">
              <a:solidFill>
                <a:srgbClr val="2C451B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endParaRPr lang="ja-JP" altLang="en-US" sz="3200" b="1" dirty="0">
              <a:solidFill>
                <a:srgbClr val="2C451B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4274" y="1184583"/>
            <a:ext cx="670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テーマ：患者中心の地域医療連携の課題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430523" y="1698048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2021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307655" y="1696866"/>
            <a:ext cx="1243488" cy="658052"/>
            <a:chOff x="307655" y="1696866"/>
            <a:chExt cx="1243488" cy="658052"/>
          </a:xfrm>
        </p:grpSpPr>
        <p:pic>
          <p:nvPicPr>
            <p:cNvPr id="1027" name="Picture 3" descr="\\SERVER\mac-share\塚本\アスクルばらしたpng\P11 の色違い\11_c2_oran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43" y="1696866"/>
              <a:ext cx="634278" cy="658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307655" y="1793416"/>
              <a:ext cx="12434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日時</a:t>
              </a: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499876" y="1502791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7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27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35651" y="1598070"/>
            <a:ext cx="2417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18:00-19:20</a:t>
            </a:r>
            <a:endParaRPr lang="ja-JP" altLang="en-US" sz="3200" dirty="0">
              <a:solidFill>
                <a:srgbClr val="EA6B14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28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" y="4523731"/>
            <a:ext cx="1466168" cy="15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" y="6249096"/>
            <a:ext cx="1509238" cy="23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4117313" y="1719206"/>
            <a:ext cx="407402" cy="401007"/>
            <a:chOff x="4117313" y="1719206"/>
            <a:chExt cx="407402" cy="401007"/>
          </a:xfrm>
        </p:grpSpPr>
        <p:pic>
          <p:nvPicPr>
            <p:cNvPr id="1029" name="Picture 5" descr="\\SERVER\mac-share\塚本\アスクルばらしたpng\P11 の色違い\11_akabo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347" y="1733631"/>
              <a:ext cx="387368" cy="35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 flipH="1">
              <a:off x="4117313" y="1719206"/>
              <a:ext cx="300879" cy="40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火</a:t>
              </a: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644515" y="4463247"/>
            <a:ext cx="1936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18:05</a:t>
            </a:r>
            <a:r>
              <a:rPr lang="ja-JP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18:45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2971" y="4784852"/>
            <a:ext cx="1300283" cy="114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  <a:endParaRPr lang="en-US" altLang="ja-JP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特別講演</a:t>
            </a:r>
            <a:endParaRPr lang="en-US" altLang="ja-JP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endParaRPr lang="ja-JP" altLang="en-US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5880" y="6830060"/>
            <a:ext cx="14471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  <a:endParaRPr lang="en-US" altLang="ja-JP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ラウンドテーブルディスカッション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25797" y="6053553"/>
            <a:ext cx="1881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18:45</a:t>
            </a:r>
            <a:r>
              <a:rPr lang="ja-JP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19:15</a:t>
            </a:r>
            <a:endParaRPr lang="en-US" altLang="ja-JP" sz="12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33" name="Picture 9" descr="\\SERVER\mac-share\塚本\アスクルばらしたpng\P11 の色違い\11_box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9" y="157062"/>
            <a:ext cx="1550967" cy="5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325815" y="263742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ja-JP" altLang="en-US" sz="3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７</a:t>
            </a:r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E98B27-1CDB-4DEC-85B7-F1C1B953F5F1}"/>
              </a:ext>
            </a:extLst>
          </p:cNvPr>
          <p:cNvSpPr txBox="1"/>
          <p:nvPr/>
        </p:nvSpPr>
        <p:spPr>
          <a:xfrm>
            <a:off x="1281333" y="2127731"/>
            <a:ext cx="551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300" algn="l"/>
                <a:tab pos="723900" algn="l"/>
                <a:tab pos="1077913" algn="l"/>
              </a:tabLst>
            </a:pP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中継</a:t>
            </a:r>
            <a:r>
              <a:rPr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　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千葉大学医学部附属病院</a:t>
            </a:r>
            <a:endParaRPr lang="en-US" altLang="ja-JP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>
              <a:lnSpc>
                <a:spcPct val="100000"/>
              </a:lnSpc>
              <a:tabLst>
                <a:tab pos="368300" algn="l"/>
                <a:tab pos="1077913" algn="l"/>
                <a:tab pos="1255713" algn="l"/>
              </a:tabLst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260-8677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千葉市中央区亥鼻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1-8-1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043-226-2324</a:t>
            </a:r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CC11690-FA2A-42CE-8AF1-ED7AA93DEB75}"/>
              </a:ext>
            </a:extLst>
          </p:cNvPr>
          <p:cNvSpPr txBox="1"/>
          <p:nvPr/>
        </p:nvSpPr>
        <p:spPr>
          <a:xfrm>
            <a:off x="378267" y="2689116"/>
            <a:ext cx="706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WEBINER</a:t>
            </a:r>
            <a:r>
              <a:rPr kumimoji="1" lang="ja-JP" altLang="en-US" sz="1800" dirty="0"/>
              <a:t>でライブ配信します。ご質問などはチャットからお願いします。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284BA9-4967-4751-B2D8-A1565B1B9522}"/>
              </a:ext>
            </a:extLst>
          </p:cNvPr>
          <p:cNvSpPr txBox="1"/>
          <p:nvPr/>
        </p:nvSpPr>
        <p:spPr>
          <a:xfrm>
            <a:off x="73923" y="2990282"/>
            <a:ext cx="764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視聴</a:t>
            </a:r>
            <a:r>
              <a:rPr kumimoji="1" lang="ja-JP" altLang="en-US" sz="1800" dirty="0"/>
              <a:t>をご希望の方は、</a:t>
            </a:r>
            <a:r>
              <a:rPr kumimoji="1" lang="en-US" altLang="ja-JP" sz="1800" dirty="0"/>
              <a:t>2021</a:t>
            </a:r>
            <a:r>
              <a:rPr kumimoji="1" lang="ja-JP" altLang="en-US" sz="1800" dirty="0"/>
              <a:t>年</a:t>
            </a:r>
            <a:r>
              <a:rPr lang="en-US" altLang="ja-JP" sz="1800" dirty="0"/>
              <a:t>7</a:t>
            </a:r>
            <a:r>
              <a:rPr kumimoji="1" lang="ja-JP" altLang="en-US" sz="1800" dirty="0"/>
              <a:t>月</a:t>
            </a:r>
            <a:r>
              <a:rPr lang="en-US" altLang="ja-JP" sz="1800" dirty="0"/>
              <a:t>25</a:t>
            </a:r>
            <a:r>
              <a:rPr kumimoji="1" lang="ja-JP" altLang="en-US" sz="1800" dirty="0"/>
              <a:t>日までに 松下</a:t>
            </a:r>
            <a:r>
              <a:rPr kumimoji="1" lang="en-US" altLang="ja-JP" sz="1800" b="1" dirty="0"/>
              <a:t>kmatsu@faculty.chiba-u.jp </a:t>
            </a:r>
            <a:r>
              <a:rPr kumimoji="1" lang="ja-JP" altLang="en-US" sz="1800" dirty="0"/>
              <a:t>まで ご連絡ください</a:t>
            </a:r>
            <a:r>
              <a:rPr lang="ja-JP" altLang="en-US" sz="1800" dirty="0"/>
              <a:t>。</a:t>
            </a:r>
            <a:r>
              <a:rPr lang="en-US" altLang="ja-JP" sz="1800" dirty="0"/>
              <a:t>URL</a:t>
            </a:r>
            <a:r>
              <a:rPr lang="ja-JP" altLang="en-US" sz="1800" dirty="0"/>
              <a:t>をお知らせします（無料です）。</a:t>
            </a:r>
            <a:endParaRPr kumimoji="1" lang="ja-JP" altLang="en-US" sz="1800" dirty="0"/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7ED5DCEA-3E84-4861-81FD-E118A5E91632}"/>
              </a:ext>
            </a:extLst>
          </p:cNvPr>
          <p:cNvSpPr txBox="1"/>
          <p:nvPr/>
        </p:nvSpPr>
        <p:spPr>
          <a:xfrm>
            <a:off x="464423" y="3750337"/>
            <a:ext cx="1067297" cy="19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en-US" altLang="ja-JP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:00～</a:t>
            </a:r>
            <a:r>
              <a:rPr 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05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D1151D-7286-4EBE-89B2-6D1DEC4767AA}"/>
              </a:ext>
            </a:extLst>
          </p:cNvPr>
          <p:cNvSpPr txBox="1"/>
          <p:nvPr/>
        </p:nvSpPr>
        <p:spPr>
          <a:xfrm>
            <a:off x="1544216" y="8869793"/>
            <a:ext cx="4381500" cy="4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閉会のあいさつ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B8D1B5D-2568-423F-B27F-6A623FB78B2A}"/>
              </a:ext>
            </a:extLst>
          </p:cNvPr>
          <p:cNvSpPr txBox="1"/>
          <p:nvPr/>
        </p:nvSpPr>
        <p:spPr>
          <a:xfrm>
            <a:off x="1809591" y="3997665"/>
            <a:ext cx="5391573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zh-CN" altLang="en-US" sz="20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松原　久裕　</a:t>
            </a:r>
            <a:r>
              <a:rPr lang="zh-CN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千葉大学大学院医学研究院　</a:t>
            </a:r>
            <a:r>
              <a:rPr lang="ja-JP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医学研究院長</a:t>
            </a:r>
            <a:endParaRPr lang="en-US" altLang="ja-JP" sz="1200" spc="-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ja-JP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</a:t>
            </a:r>
            <a:r>
              <a:rPr lang="zh-CN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先端応用外科学　</a:t>
            </a:r>
            <a:endParaRPr lang="zh-CN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B5BF26-D295-470D-A1C9-0069B9E6828D}"/>
              </a:ext>
            </a:extLst>
          </p:cNvPr>
          <p:cNvSpPr txBox="1"/>
          <p:nvPr/>
        </p:nvSpPr>
        <p:spPr>
          <a:xfrm>
            <a:off x="1386672" y="4825458"/>
            <a:ext cx="6245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「リンチ症候群・</a:t>
            </a:r>
            <a:r>
              <a:rPr lang="en-US" altLang="ja-JP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HBOC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診療が地域医療とし て    </a:t>
            </a:r>
            <a:endParaRPr lang="en-US" altLang="ja-JP" sz="20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根付く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ための課題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0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講師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：平沢 晃</a:t>
            </a:r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（岡山大学大学院医歯薬学総合研究科病態制御科学専攻　　　　　　　　　　</a:t>
            </a:r>
            <a:endParaRPr lang="en-US" altLang="ja-JP" sz="1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　腫瘍制御学講座（臨床遺伝子医療学分野）教授）</a:t>
            </a:r>
          </a:p>
        </p:txBody>
      </p:sp>
      <p:sp>
        <p:nvSpPr>
          <p:cNvPr id="48" name="object 19">
            <a:extLst>
              <a:ext uri="{FF2B5EF4-FFF2-40B4-BE49-F238E27FC236}">
                <a16:creationId xmlns:a16="http://schemas.microsoft.com/office/drawing/2014/main" id="{93344EA1-69B0-4DBE-8125-E520106FC150}"/>
              </a:ext>
            </a:extLst>
          </p:cNvPr>
          <p:cNvSpPr txBox="1"/>
          <p:nvPr/>
        </p:nvSpPr>
        <p:spPr>
          <a:xfrm>
            <a:off x="384896" y="8933381"/>
            <a:ext cx="114682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19:015</a:t>
            </a:r>
            <a:r>
              <a:rPr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C054BB3-2245-47CD-B0E9-A688ED9060CA}"/>
              </a:ext>
            </a:extLst>
          </p:cNvPr>
          <p:cNvSpPr txBox="1"/>
          <p:nvPr/>
        </p:nvSpPr>
        <p:spPr>
          <a:xfrm>
            <a:off x="1574460" y="3674697"/>
            <a:ext cx="4980708" cy="4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会のあいさつ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16AD6CF-962D-4E10-919F-E55F918C8B28}"/>
              </a:ext>
            </a:extLst>
          </p:cNvPr>
          <p:cNvSpPr txBox="1"/>
          <p:nvPr/>
        </p:nvSpPr>
        <p:spPr>
          <a:xfrm>
            <a:off x="1774414" y="9237896"/>
            <a:ext cx="4980708" cy="4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zh-CN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宮内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CN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英聡</a:t>
            </a:r>
            <a:r>
              <a:rPr lang="zh-CN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CN" altLang="en-US" sz="1200" spc="-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千葉大学大学院医学研究院　先端応用外科学　</a:t>
            </a:r>
            <a:endParaRPr lang="zh-CN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7AE84D6-D850-461A-A93D-3586CC5C0223}"/>
              </a:ext>
            </a:extLst>
          </p:cNvPr>
          <p:cNvSpPr txBox="1"/>
          <p:nvPr/>
        </p:nvSpPr>
        <p:spPr>
          <a:xfrm>
            <a:off x="46145" y="9794442"/>
            <a:ext cx="1044565" cy="27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後援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6B3F61E-8CDF-46F8-B630-2E258D378EEE}"/>
              </a:ext>
            </a:extLst>
          </p:cNvPr>
          <p:cNvSpPr txBox="1"/>
          <p:nvPr/>
        </p:nvSpPr>
        <p:spPr>
          <a:xfrm>
            <a:off x="1090710" y="9685735"/>
            <a:ext cx="6821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中央集約型と分散型の併用による医療情報共有のためのトラスト（信頼関係）の評価法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文部科学省　科学研究費　基盤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特設分野研究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「情報社会におけるトラスト」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9D12F2F-984A-4A30-BFCF-74325B55C131}"/>
              </a:ext>
            </a:extLst>
          </p:cNvPr>
          <p:cNvSpPr txBox="1"/>
          <p:nvPr/>
        </p:nvSpPr>
        <p:spPr>
          <a:xfrm>
            <a:off x="994373" y="10101446"/>
            <a:ext cx="657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「がん専門医療人材（がんプロフェッショナル）養成プラン」関東がん専門医療人養成拠点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66AB613-7114-473D-A280-3623526770F2}"/>
              </a:ext>
            </a:extLst>
          </p:cNvPr>
          <p:cNvSpPr txBox="1"/>
          <p:nvPr/>
        </p:nvSpPr>
        <p:spPr>
          <a:xfrm>
            <a:off x="118442" y="10318224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コーディネーター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8C933FD-92AD-4637-B83A-0362706A82FE}"/>
              </a:ext>
            </a:extLst>
          </p:cNvPr>
          <p:cNvSpPr txBox="1"/>
          <p:nvPr/>
        </p:nvSpPr>
        <p:spPr>
          <a:xfrm>
            <a:off x="1428416" y="10303064"/>
            <a:ext cx="6759007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松下一之　</a:t>
            </a:r>
            <a:r>
              <a:rPr kumimoji="1" lang="ja-JP" alt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千葉大学医学部附属病院　検査部・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遺伝子診療部・がんゲノムセンター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 marR="0" lvl="0" indent="0" algn="l" defTabSz="914400" rtl="0" eaLnBrk="1" fontAlgn="auto" latinLnBrk="0" hangingPunct="1">
              <a:lnSpc>
                <a:spcPts val="18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E-mail</a:t>
            </a:r>
            <a:r>
              <a:rPr kumimoji="1" lang="en-US" altLang="ja-JP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0907C4A-AAA8-493F-A466-3B5C2A4DE9A3}"/>
              </a:ext>
            </a:extLst>
          </p:cNvPr>
          <p:cNvSpPr txBox="1"/>
          <p:nvPr/>
        </p:nvSpPr>
        <p:spPr>
          <a:xfrm>
            <a:off x="1531721" y="6644958"/>
            <a:ext cx="624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司会：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松下 一之</a:t>
            </a:r>
            <a:r>
              <a:rPr lang="ja-JP" altLang="en-US" sz="1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千葉大学医学部附属病院検査部検査部、遺伝子診療部）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CC183DE-1B83-4A06-8A43-E891A772F62B}"/>
              </a:ext>
            </a:extLst>
          </p:cNvPr>
          <p:cNvSpPr txBox="1"/>
          <p:nvPr/>
        </p:nvSpPr>
        <p:spPr>
          <a:xfrm>
            <a:off x="1386671" y="6298483"/>
            <a:ext cx="6301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「がんゲノム医療における患者中心の地域連携とは」　</a:t>
            </a:r>
            <a:endParaRPr lang="en-US" altLang="ja-JP" sz="20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53B1E5-A3FF-4E6C-8A85-1967383E4BA7}"/>
              </a:ext>
            </a:extLst>
          </p:cNvPr>
          <p:cNvSpPr/>
          <p:nvPr/>
        </p:nvSpPr>
        <p:spPr>
          <a:xfrm>
            <a:off x="1524155" y="7391856"/>
            <a:ext cx="6416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千葉大学　</a:t>
            </a:r>
            <a:endParaRPr lang="en-US" altLang="ja-JP" sz="20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市川 智彦</a:t>
            </a:r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（遺伝子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診療部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   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滝口 裕一</a:t>
            </a:r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（腫瘍内科）</a:t>
            </a:r>
            <a:endParaRPr lang="en-US" altLang="ja-JP" sz="16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宮内 英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聡</a:t>
            </a:r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（食道胃腸外科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   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藤本 浩司</a:t>
            </a:r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（ブレストセンター）</a:t>
            </a:r>
            <a:endParaRPr lang="en-US" altLang="ja-JP" sz="16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楯 真一</a:t>
            </a:r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（婦人科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  </a:t>
            </a:r>
            <a:r>
              <a:rPr lang="ja-JP" altLang="en-US" sz="1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藤澤 </a:t>
            </a:r>
            <a:r>
              <a:rPr lang="ja-JP" altLang="en-US" sz="2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陽子</a:t>
            </a:r>
            <a:r>
              <a:rPr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（がん看護専門看護師）</a:t>
            </a:r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746CDF0-CD83-476B-A4E1-9C9456AE1E08}"/>
              </a:ext>
            </a:extLst>
          </p:cNvPr>
          <p:cNvSpPr/>
          <p:nvPr/>
        </p:nvSpPr>
        <p:spPr>
          <a:xfrm>
            <a:off x="1544216" y="6987612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岡山大学　平沢 晃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2126736" y="10488295"/>
            <a:ext cx="268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u="sng" dirty="0">
                <a:solidFill>
                  <a:schemeClr val="bg1">
                    <a:lumMod val="95000"/>
                  </a:schemeClr>
                </a:solidFill>
              </a:rPr>
              <a:t>kmatsu@faculty.chiba-u.jp</a:t>
            </a:r>
            <a:endParaRPr lang="ja-JP" altLang="en-US" sz="1800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201</Words>
  <Application>Microsoft Office PowerPoint</Application>
  <PresentationFormat>ユーザー設定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メイリオ</vt:lpstr>
      <vt:lpstr>小塚ゴシック Pro B</vt:lpstr>
      <vt:lpstr>小塚ゴシック Pro H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2021-06-10T02:50:40Z</dcterms:modified>
</cp:coreProperties>
</file>